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862" r:id="rId2"/>
    <p:sldMasterId id="2147483874" r:id="rId3"/>
  </p:sldMasterIdLst>
  <p:notesMasterIdLst>
    <p:notesMasterId r:id="rId16"/>
  </p:notesMasterIdLst>
  <p:sldIdLst>
    <p:sldId id="256" r:id="rId4"/>
    <p:sldId id="343" r:id="rId5"/>
    <p:sldId id="344" r:id="rId6"/>
    <p:sldId id="345" r:id="rId7"/>
    <p:sldId id="346" r:id="rId8"/>
    <p:sldId id="351" r:id="rId9"/>
    <p:sldId id="347" r:id="rId10"/>
    <p:sldId id="353" r:id="rId11"/>
    <p:sldId id="348" r:id="rId12"/>
    <p:sldId id="352" r:id="rId13"/>
    <p:sldId id="349" r:id="rId14"/>
    <p:sldId id="35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CCFFFF"/>
    <a:srgbClr val="FF5050"/>
    <a:srgbClr val="CCFF66"/>
    <a:srgbClr val="FFCCCC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D9A9-4CD4-4918-970E-F8BC9212EB96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7B044-E633-4494-94BB-E3C001DB2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9B326-0245-4B63-9466-5D807B256A3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3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FBC66-794E-4810-8E57-86E8C377EF1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8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029331-C1AC-4F5E-A286-9F18D19E09F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1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E9183C-8BBD-4BEE-B8E0-D716B1DEA9E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2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94BDD-7607-4264-8316-E35228281B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53BE0F-C1AC-419C-B21B-CDD7FAB298B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EB6C10-E5E0-4968-8CB2-3A30A33696B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6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A08EE-2E4F-4269-8FEA-C967E530318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A08EE-2E4F-4269-8FEA-C967E530318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F8B1F-ABEB-4221-B508-60D4C84E06E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0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94BDD-7607-4264-8316-E35228281B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6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6734-CBF5-4946-8E87-2B1B54A7519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554-E9B3-4DF0-BF74-CAC865694AD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CEE8-5E30-4856-A30D-A2A09489210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/>
          </p:cNvPr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8B41-472A-4283-8251-934CF84BE0E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7E244AE-9C0D-49B5-994F-C57155158E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9997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DCFB-273F-4FC7-B758-19994C2D7297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18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4705-08C6-4072-AD43-E555B955D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74394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/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C06B-7F7E-483F-B4A9-B2D382A2E102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7" name="Нижний колонтитул 10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C8A89-FDF9-43E2-B3D2-24EDD1B00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3642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6DE-A7EB-4AF7-9EE6-1246C4F8B7C6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2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A048-404D-43CB-95AB-72E009F6C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97147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>
            <a:extLst/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16E1-D9D3-44A1-BB45-328D7E19A90C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9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09605E01-19EA-4FD1-AA6D-E504B197C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4309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C0E7-423F-47FD-BEB9-0B1A14E29DC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20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E4BE7E7A-1F83-423F-AB9B-293A48E57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7887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EB75-6D47-4615-B716-3680A17177D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2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9116-5960-468B-9204-19D5C425B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92009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>
            <a:extLst/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D304-B6BD-48F1-9E43-DA20FF654F97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7" name="Нижний колонтитул 28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1076-7F2A-48CC-B091-2AA73E24F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29682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16D2-B972-40C7-B150-87AE1FB9A17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52EE2-5043-47ED-B2C0-A6FC8CBCA529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AFED1-5B88-47C3-BCF7-DC11769E3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91396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FBBD-391C-4D02-BFC4-78746DA27B1D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2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94C8-2CD0-4CB4-B994-F500D36A5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21735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F552-E5F8-4608-B98A-E9AE7AA210BB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6D6D2-0FE9-4307-990F-14C5A64167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77095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6734-CBF5-4946-8E87-2B1B54A7519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067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16D2-B972-40C7-B150-87AE1FB9A17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4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9343-86C6-4303-AA76-76988CFC12E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9169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211E-FFB5-4E17-8C4C-25214204556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3925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603-1918-473F-8AD1-1E9EDCEC9CE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3755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057D-01BB-4BC3-A4D5-7FA9237F664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8109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5A23-7186-4B1C-9050-030AAE52887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777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9343-86C6-4303-AA76-76988CFC12E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05E-EB3E-48F6-9591-0D3492F41A3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174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2DDB-E5CA-4311-B5D7-CF4132E44BF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0342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1554-E9B3-4DF0-BF74-CAC865694AD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0063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CEE8-5E30-4856-A30D-A2A09489210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805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211E-FFB5-4E17-8C4C-25214204556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603-1918-473F-8AD1-1E9EDCEC9CE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057D-01BB-4BC3-A4D5-7FA9237F664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5A23-7186-4B1C-9050-030AAE52887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05E-EB3E-48F6-9591-0D3492F41A3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2DDB-E5CA-4311-B5D7-CF4132E44BF8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7A2811-E916-4615-991E-A21C54A88D7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/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1C54C-7A81-47C0-B3AF-64D5B798C6A1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28" name="Нижний колонтитул 27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fld id="{95FB75E8-6B61-4C5C-A9CA-63592CE814D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>
            <a:extLst/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>
            <a:extLst/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>
            <a:extLst/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7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2811-E916-4615-991E-A21C54A88D7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55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1679522"/>
            <a:ext cx="7772400" cy="16921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Разработка </a:t>
            </a:r>
            <a:r>
              <a:rPr lang="ru-RU" sz="2400" dirty="0"/>
              <a:t>конструкции и обоснование параметров установки для технологической обработки зерна электромагнитным полем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877881" cy="19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23528" y="3735481"/>
            <a:ext cx="5472608" cy="2238816"/>
          </a:xfrm>
          <a:prstGeom prst="rect">
            <a:avLst/>
          </a:prstGeom>
        </p:spPr>
        <p:txBody>
          <a:bodyPr vert="horz" lIns="45720" rIns="45720" bIns="45720" anchor="b">
            <a:normAutofit fontScale="25000" lnSpcReduction="20000"/>
          </a:bodyPr>
          <a:lstStyle/>
          <a:p>
            <a:pPr lvl="0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Руководитель научного проекта: </a:t>
            </a:r>
            <a:endParaRPr lang="ru-RU" sz="9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lvl="0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аспирант Малахов </a:t>
            </a:r>
            <a:r>
              <a:rPr lang="ru-RU" sz="9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А.Н.</a:t>
            </a:r>
          </a:p>
          <a:p>
            <a:pPr lvl="0"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9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lvl="0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Научный руководитель: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профессор, д.т.н.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96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Вендин</a:t>
            </a:r>
            <a:r>
              <a:rPr lang="ru-RU" sz="9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9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С.В</a:t>
            </a:r>
            <a:r>
              <a:rPr lang="ru-RU" sz="9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.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39552" y="620688"/>
            <a:ext cx="8136904" cy="648072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Министерство сельского хозяйства Российской Федерации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ФГБОУ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ВО Белгородский ГАУ им. В.Я. Горина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83568" y="1344370"/>
            <a:ext cx="3202632" cy="510623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</a:rPr>
              <a:t>Научный проект: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2699792" y="6009421"/>
            <a:ext cx="3456384" cy="37415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г. Белгород, 2019 год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FD486-C49E-4EF4-9321-C393A370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304800"/>
            <a:ext cx="2424881" cy="54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Roboto Medium" pitchFamily="2" charset="0"/>
                <a:cs typeface="Times New Roman" panose="02020603050405020304" pitchFamily="18" charset="0"/>
              </a:rPr>
              <a:t>заключение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Roboto Medium" pitchFamily="2" charset="0"/>
              <a:cs typeface="Times New Roman" panose="02020603050405020304" pitchFamily="18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23837" y="1340768"/>
            <a:ext cx="876776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1.СВЧ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может использоваться для нагрева различных диэлектрических материалов, а в сельском хозяйстве для сушки, предпосевной стимуляции семян, уничтожение насекомых вредителей и т.д.</a:t>
            </a:r>
          </a:p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Предлагается конструкция устройства и система управления режимами работы СВЧ установки для обработки семян, которая позволит управлять процессом обработки по скорости и конечной температуре нагрева, а также будет обеспечено согласование СВЧ источника с продуктом (слоем семян на транспортерной ленте).</a:t>
            </a:r>
          </a:p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качестве основы системы управления могут быть применены широко используемые на производстве и в быту микропроцессорные устройства компании ОВЕН ТРМ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Снижение потерь зерна на 10-15%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F02AC-D169-432C-AB2F-75408F45A2E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9400"/>
            <a:ext cx="7643813" cy="657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altLang="ru-RU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работ руководителя и исполнителей по теме научного проекта за последние  5 лет :</a:t>
            </a:r>
          </a:p>
        </p:txBody>
      </p:sp>
      <p:sp>
        <p:nvSpPr>
          <p:cNvPr id="3174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BC18C-493E-4CB7-A8AF-D08F4678BA7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48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Объект 1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746500"/>
          </a:xfrm>
        </p:spPr>
        <p:txBody>
          <a:bodyPr/>
          <a:lstStyle/>
          <a:p>
            <a:pPr marL="0" indent="457200" algn="just">
              <a:buFont typeface="Wingdings 2" panose="05020102010507070707" pitchFamily="18" charset="2"/>
              <a:buNone/>
              <a:tabLst>
                <a:tab pos="630238" algn="l"/>
              </a:tabLst>
            </a:pPr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</a:rPr>
              <a:t>1. Участник отборочного этапа программы «УМНИК» Фонда содействия инновациям по направлению «Новые приборы и интеллектуальные производственные технологии».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marL="0" indent="457200" algn="just">
              <a:buFont typeface="Wingdings 2" panose="05020102010507070707" pitchFamily="18" charset="2"/>
              <a:buNone/>
              <a:tabLst>
                <a:tab pos="630238" algn="l"/>
              </a:tabLst>
            </a:pPr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</a:rPr>
              <a:t>2. Малахов А.Н. Особенности технологической обработки зерна электромагнитным полем [Текст] / А.Н. Малахов // Приоритетные направления научно-технологического развития агропромышленного комплекса России: Материалы Национальной научно практической конференции 22 ноября 2018 года. – Рязань: Издательство Рязанского государственного агротехнологического университета, 2019. – Часть III. – С. 45-50.</a:t>
            </a:r>
            <a:endParaRPr lang="ru-RU" altLang="ru-RU" sz="2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7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F2D6A6-8524-4F86-B07A-B2084B064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046288"/>
            <a:ext cx="8458200" cy="1311275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Малахов Александр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8-950-710-55-93</a:t>
            </a:r>
          </a:p>
          <a:p>
            <a:pPr marL="137160"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alex23flame@gmail.com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ctr">
              <a:defRPr/>
            </a:pP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90E713-7D5E-43BB-9B5C-3F0847BA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571625"/>
            <a:ext cx="8639175" cy="444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данные:</a:t>
            </a:r>
          </a:p>
        </p:txBody>
      </p:sp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1FC093-C2C0-4313-A3B9-A57706A6B41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7E12D912-D244-4660-9E25-6584507D728B}"/>
              </a:ext>
            </a:extLst>
          </p:cNvPr>
          <p:cNvSpPr txBox="1">
            <a:spLocks/>
          </p:cNvSpPr>
          <p:nvPr/>
        </p:nvSpPr>
        <p:spPr bwMode="auto">
          <a:xfrm>
            <a:off x="2357438" y="857250"/>
            <a:ext cx="4714875" cy="5000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Roboto Medium" pitchFamily="2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90D47E9B-A6B7-4C9F-8572-D1B00D18D39A}"/>
              </a:ext>
            </a:extLst>
          </p:cNvPr>
          <p:cNvSpPr txBox="1">
            <a:spLocks/>
          </p:cNvSpPr>
          <p:nvPr/>
        </p:nvSpPr>
        <p:spPr bwMode="auto">
          <a:xfrm>
            <a:off x="375332" y="3644818"/>
            <a:ext cx="8458200" cy="122713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конструкции и обоснование параметров установки для технологической обработки зерна электромагнитным полем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Times New Roman" panose="02020603050405020304" pitchFamily="18" charset="0"/>
              <a:ea typeface="Roboto Medium" pitchFamily="2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edia.tmbtk.ru/news/20180307/17701a0b50c9bffb01c5636c953efb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09720"/>
            <a:ext cx="3024336" cy="18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9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1643063" y="285750"/>
            <a:ext cx="5940425" cy="657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200" b="1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altLang="ru-RU" sz="2200" b="1" cap="none" smtClean="0">
                <a:solidFill>
                  <a:schemeClr val="tx1"/>
                </a:solidFill>
                <a:latin typeface="Roboto Medium" pitchFamily="2" charset="0"/>
                <a:cs typeface="Roboto Medium" pitchFamily="2" charset="0"/>
              </a:rPr>
              <a:t> </a:t>
            </a:r>
          </a:p>
        </p:txBody>
      </p:sp>
      <p:pic>
        <p:nvPicPr>
          <p:cNvPr id="17411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6" descr="C:\Users\%D0%92%D0%BB%D0%B0%D0%B4%D0%B8%D0%BC%D0%B8%D1%80\Desktop\76356c_8841450409414b2b8cc9482ed7de56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3" name="AutoShape 8" descr="C:\Users\%D0%92%D0%BB%D0%B0%D0%B4%D0%B8%D0%BC%D0%B8%D1%80\Desktop\76356c_8841450409414b2b8cc9482ed7de56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4" name="AutoShape 10" descr="C:\Users\%D0%92%D0%BB%D0%B0%D0%B4%D0%B8%D0%BC%D0%B8%D1%80\Desktop\76356c_8841450409414b2b8cc9482ed7de56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27D0C-1D2C-469B-BEE5-E8ABF217E66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0825" y="1125538"/>
            <a:ext cx="84248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538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Times New Roman" pitchFamily="18" charset="0"/>
              </a:rPr>
              <a:t>Эффективность производства продукции растениеводства во многом определяется наличием высококачественного посевного материала и сохранностью продукции в процессе хранения и переработки. </a:t>
            </a:r>
          </a:p>
          <a:p>
            <a:pPr marL="0" marR="0" lvl="0" indent="538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Times New Roman" pitchFamily="18" charset="0"/>
              </a:rPr>
              <a:t>В силу ряда объективных обстоятельств, таких, как наличие естественных вредителей и болезней растений, а также состояние физиологического покоя семени в сельскохозяйственном производстве проводятся всевозможные технологические операции дезинсекции, дезинфекции и предпосевной стимуляции и сушки семян.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7" name="Picture 9" descr="https://steemit-production-imageproxy-thumbnail.s3.amazonaws.com/DQmVdGJoKWJojEdVEoPN8LpWJ2pjMh9xu7UEtmfWGBKDoyJ_1680x8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75088"/>
            <a:ext cx="6661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8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1643063" y="285750"/>
            <a:ext cx="5940425" cy="657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200" b="1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altLang="ru-RU" sz="2200" b="1" cap="none" smtClean="0">
                <a:solidFill>
                  <a:schemeClr val="tx1"/>
                </a:solidFill>
                <a:latin typeface="Roboto Medium" pitchFamily="2" charset="0"/>
                <a:cs typeface="Roboto Medium" pitchFamily="2" charset="0"/>
              </a:rPr>
              <a:t> </a:t>
            </a:r>
          </a:p>
        </p:txBody>
      </p:sp>
      <p:pic>
        <p:nvPicPr>
          <p:cNvPr id="19459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6" descr="C:\Users\%D0%92%D0%BB%D0%B0%D0%B4%D0%B8%D0%BC%D0%B8%D1%80\Desktop\76356c_8841450409414b2b8cc9482ed7de56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AutoShape 8" descr="C:\Users\%D0%92%D0%BB%D0%B0%D0%B4%D0%B8%D0%BC%D0%B8%D1%80\Desktop\76356c_8841450409414b2b8cc9482ed7de56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AutoShape 10" descr="C:\Users\%D0%92%D0%BB%D0%B0%D0%B4%D0%B8%D0%BC%D0%B8%D1%80\Desktop\76356c_8841450409414b2b8cc9482ed7de56c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26D83-ACB3-4740-81B4-EF40BECC3E0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4" name="Содержимое 2"/>
          <p:cNvSpPr>
            <a:spLocks noGrp="1"/>
          </p:cNvSpPr>
          <p:nvPr>
            <p:ph idx="1"/>
          </p:nvPr>
        </p:nvSpPr>
        <p:spPr>
          <a:xfrm>
            <a:off x="428625" y="1027113"/>
            <a:ext cx="8183563" cy="3338512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800" smtClean="0">
                <a:solidFill>
                  <a:schemeClr val="tx1"/>
                </a:solidFill>
              </a:rPr>
              <a:t>Согласно статистике при стандартных способах обработки зерна, практически </a:t>
            </a:r>
            <a:r>
              <a:rPr lang="ru-RU" altLang="ru-RU" sz="1600" smtClean="0">
                <a:solidFill>
                  <a:schemeClr val="tx1"/>
                </a:solidFill>
              </a:rPr>
              <a:t>15-18 %</a:t>
            </a:r>
            <a:r>
              <a:rPr lang="ru-RU" altLang="ru-RU" sz="1800" smtClean="0">
                <a:solidFill>
                  <a:schemeClr val="tx1"/>
                </a:solidFill>
              </a:rPr>
              <a:t> от общей массы обработанного зерна портится. Данные потери весьма неприемлемы в нынешних реалиях сельского хозяйства.</a:t>
            </a:r>
          </a:p>
          <a:p>
            <a:pPr marL="0" indent="449263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800" smtClean="0">
                <a:solidFill>
                  <a:schemeClr val="tx1"/>
                </a:solidFill>
              </a:rPr>
              <a:t>Энергия электромагнитного поля может использоваться в различных технологических процессах.</a:t>
            </a:r>
          </a:p>
          <a:p>
            <a:pPr marL="0" indent="449263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8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Одним из видов этой энергии является электромагнитное поле СВЧ, которое может использоваться для нагрева различных диэлектрических материалов, а в сельском хозяйстве для сушки, предпосевной стимуляции семян, уничтожение насекомых вредителей и т.д.</a:t>
            </a:r>
          </a:p>
          <a:p>
            <a:pPr marL="0" indent="449263" algn="just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800" smtClean="0">
                <a:solidFill>
                  <a:schemeClr val="tx1"/>
                </a:solidFill>
              </a:rPr>
              <a:t>Актуальным является исследование воздействия электромагнитных полей при выращивании зерновых, масличных, бобовых и других культур.</a:t>
            </a:r>
            <a:endParaRPr lang="ru-RU" altLang="ru-RU" sz="180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5" name="Picture 7" descr="http://sobut.ru/media/g/c/qo624okuptvgdk0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514850"/>
            <a:ext cx="26685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 descr="http://itd2.mycdn.me/image?id=851236908214&amp;t=20&amp;plc=WEB&amp;tkn=*g_FZUz-z74BJUKVf0z0QKIVAxg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514850"/>
            <a:ext cx="25241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4514850"/>
            <a:ext cx="22352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0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FD486-C49E-4EF4-9321-C393A370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304800"/>
            <a:ext cx="4801145" cy="54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Roboto Medium" pitchFamily="2" charset="0"/>
                <a:cs typeface="Times New Roman" panose="02020603050405020304" pitchFamily="18" charset="0"/>
              </a:rPr>
              <a:t>Предлагаемое решение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Roboto Medium" pitchFamily="2" charset="0"/>
              <a:cs typeface="Times New Roman" panose="02020603050405020304" pitchFamily="18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36063" y="1222087"/>
            <a:ext cx="87677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важных вопросов технологической СВЧ обработки продукта является обеспечение строго заданных режимов обработки по скорости и конечной температуре СВЧ нагрева с минимальными затратами электроэнергии.  При этом важно обеспечить согласование СВЧ генератора со слоем семян по минимуму коэффициента отражения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конструкция устройства и система управления режимами работы СВЧ установки для обработки семян, которая позволит управлять процессом обработки по скорости и конечной температуре нагрева, а также будет обеспечено согласование СВЧ источника с продуктом (слоем семян на транспортерной ленте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основы системы управления могут быть применены микропроцессорные регуляторы компании ОВЕН ТРМ.</a:t>
            </a:r>
          </a:p>
          <a:p>
            <a:pPr lvl="0" indent="457200" algn="just">
              <a:spcBef>
                <a:spcPct val="0"/>
              </a:spcBef>
              <a:buClrTx/>
              <a:buSzTx/>
              <a:buNone/>
              <a:defRPr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3F02AC-D169-432C-AB2F-75408F45A2E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95504"/>
            <a:ext cx="2304256" cy="20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8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285750"/>
            <a:ext cx="7031037" cy="657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000" b="1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</a:t>
            </a: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76EFE-2BD0-4A6A-813E-52645C9DC5B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6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77813" y="4968875"/>
            <a:ext cx="82296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1 - источник электромагнитных колебаний; 2 - камера; 3 - конвейерная лента; 4 - экран;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panose="020B0604020202020204" pitchFamily="34" charset="0"/>
              </a:rPr>
              <a:t>5 - устройство загрузки; 6 - устройство выгрузки; 7 - привод экрана; 8 - датчик перемещения экрана;  9- датчик коэффициента отражения; 10 - мультиплексор; 11 - аналого-цифровой   преобразователь;     12 -  микропроцессорное устройство; 13 – клавиатура; 14 – пирометр; ПЧ - преобразователь   частоты; ЭП – электропривод ленточного транспортера.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t>Рисунок 1 - Технологическая схема СВЧ – установки для обработки семян в слое</a:t>
            </a: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23111" r="20000" b="28444"/>
          <a:stretch>
            <a:fillRect/>
          </a:stretch>
        </p:blipFill>
        <p:spPr bwMode="auto">
          <a:xfrm>
            <a:off x="1331913" y="1628775"/>
            <a:ext cx="62595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62113"/>
            <a:ext cx="68008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8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1"/>
          <p:cNvSpPr>
            <a:spLocks noGrp="1"/>
          </p:cNvSpPr>
          <p:nvPr>
            <p:ph idx="1"/>
          </p:nvPr>
        </p:nvSpPr>
        <p:spPr>
          <a:xfrm>
            <a:off x="107950" y="1125538"/>
            <a:ext cx="8686800" cy="554513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400" dirty="0" smtClean="0">
              <a:solidFill>
                <a:srgbClr val="000000"/>
              </a:solidFill>
              <a:latin typeface="normal Verdana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400" dirty="0" smtClean="0">
              <a:solidFill>
                <a:srgbClr val="000000"/>
              </a:solidFill>
              <a:latin typeface="normal Verdana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400" dirty="0" smtClean="0">
              <a:solidFill>
                <a:srgbClr val="000000"/>
              </a:solidFill>
              <a:latin typeface="normal Verdana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400" dirty="0" smtClean="0">
              <a:solidFill>
                <a:srgbClr val="000000"/>
              </a:solidFill>
              <a:latin typeface="normal Verdana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400" dirty="0" smtClean="0">
              <a:solidFill>
                <a:srgbClr val="000000"/>
              </a:solidFill>
              <a:latin typeface="normal Verdana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400" dirty="0" smtClean="0">
              <a:solidFill>
                <a:srgbClr val="000000"/>
              </a:solidFill>
              <a:latin typeface="normal Verdana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32771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F1330-596A-431A-A991-2F31DB5F656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90396"/>
            <a:ext cx="5904656" cy="543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886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rmal Verdana"/>
                <a:ea typeface="Roboto Medium" pitchFamily="2" charset="0"/>
                <a:cs typeface="Arial" pitchFamily="34" charset="0"/>
              </a:rPr>
              <a:t> </a:t>
            </a:r>
            <a:r>
              <a:rPr kumimoji="0" lang="ru-RU" alt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ST type A" pitchFamily="34" charset="0"/>
                <a:ea typeface="Roboto Medium" pitchFamily="2" charset="0"/>
                <a:cs typeface="Arial" pitchFamily="34" charset="0"/>
              </a:rPr>
              <a:t>Алгоритм управления устройством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ST type A" pitchFamily="34" charset="0"/>
                <a:ea typeface="Roboto Medium" pitchFamily="2" charset="0"/>
                <a:cs typeface="Arial" pitchFamily="34" charset="0"/>
              </a:rPr>
              <a:t> </a:t>
            </a:r>
            <a:r>
              <a:rPr kumimoji="0" lang="ru-RU" alt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ST type A" pitchFamily="34" charset="0"/>
                <a:ea typeface="Roboto Medium" pitchFamily="2" charset="0"/>
                <a:cs typeface="Arial" pitchFamily="34" charset="0"/>
              </a:rPr>
              <a:t>             обработки зерна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4" y="260350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2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1285874" y="327361"/>
            <a:ext cx="7545561" cy="657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параметры проектируемой установки:</a:t>
            </a:r>
            <a:endParaRPr lang="ru-RU" altLang="ru-RU" sz="2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9F252-70A1-4FF0-984F-35B2E13279F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4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51052"/>
              </p:ext>
            </p:extLst>
          </p:nvPr>
        </p:nvGraphicFramePr>
        <p:xfrm>
          <a:off x="611560" y="1556792"/>
          <a:ext cx="7776864" cy="3528390"/>
        </p:xfrm>
        <a:graphic>
          <a:graphicData uri="http://schemas.openxmlformats.org/drawingml/2006/table">
            <a:tbl>
              <a:tblPr/>
              <a:tblGrid>
                <a:gridCol w="334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5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микроволновых модулей: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шт.</a:t>
                      </a:r>
                    </a:p>
                  </a:txBody>
                  <a:tcPr marL="15241" marR="15241" marT="15244" marB="15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Производительность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250-300 кг/ч</a:t>
                      </a:r>
                    </a:p>
                  </a:txBody>
                  <a:tcPr marL="15241" marR="15241" marT="15244" marB="15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Рабочая температура: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+5 до +230 </a:t>
                      </a:r>
                      <a:r>
                        <a:rPr lang="ru-RU" sz="2000" baseline="300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5241" marR="15241" marT="15244" marB="15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Электропитание: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3ф 380В, 50-60Гц</a:t>
                      </a:r>
                    </a:p>
                  </a:txBody>
                  <a:tcPr marL="15241" marR="15241" marT="15244" marB="15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5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Потребляемая мощность,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max: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кВт</a:t>
                      </a:r>
                    </a:p>
                  </a:txBody>
                  <a:tcPr marL="15241" marR="15241" marT="15244" marB="15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5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Габаритные размеры (ДхШхВ):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3600х1300х2300 мм</a:t>
                      </a:r>
                    </a:p>
                  </a:txBody>
                  <a:tcPr marL="15241" marR="15241" marT="15244" marB="15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Вес: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600 кг</a:t>
                      </a:r>
                    </a:p>
                  </a:txBody>
                  <a:tcPr marL="15241" marR="15241" marT="15244" marB="15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73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285750"/>
            <a:ext cx="7643812" cy="657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endParaRPr lang="ru-RU" altLang="ru-RU" sz="2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9F252-70A1-4FF0-984F-35B2E13279F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4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Объект 1"/>
          <p:cNvSpPr>
            <a:spLocks noGrp="1"/>
          </p:cNvSpPr>
          <p:nvPr>
            <p:ph idx="1"/>
          </p:nvPr>
        </p:nvSpPr>
        <p:spPr>
          <a:xfrm>
            <a:off x="314325" y="1340768"/>
            <a:ext cx="86868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- в разработке конструкции установки обеспечивающей высокое качество технологической обработки зерна электромагнитным полем;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-в разработке методики расчета параметров установки для технологической обработки зерна электромагнитным полем;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- в определении комплекса необходимых условий эффективности применения установки для технологической обработки зерна электромагнитным полем.</a:t>
            </a:r>
            <a:endParaRPr lang="ru-RU" altLang="ru-RU" sz="2400" dirty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85750"/>
            <a:ext cx="7643813" cy="657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200" b="1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ПЛАНИРУЕМЫХ РЕЗУЛЬТАТОВ</a:t>
            </a:r>
          </a:p>
        </p:txBody>
      </p:sp>
      <p:sp>
        <p:nvSpPr>
          <p:cNvPr id="26627" name="Объект 1">
            <a:extLst>
              <a:ext uri="{FF2B5EF4-FFF2-40B4-BE49-F238E27FC236}">
                <a16:creationId xmlns:a16="http://schemas.microsoft.com/office/drawing/2014/main" id="{FFFA8AA4-6510-459B-B5C0-CF34AAC5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052513"/>
            <a:ext cx="8686800" cy="554513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ru-RU" altLang="ru-RU" sz="2200" dirty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ru-RU" altLang="ru-RU" sz="2200" dirty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ru-RU" altLang="ru-RU" sz="2200" dirty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ru-RU" altLang="ru-RU" sz="2200" smtClean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ru-RU" altLang="ru-RU" sz="2200" dirty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ru-RU" altLang="ru-RU" sz="2200" dirty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ru-RU" altLang="ru-RU" sz="2200" dirty="0">
              <a:solidFill>
                <a:srgbClr val="000000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2765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0CA12-A636-4C24-930F-A3B1D15DB47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53" name="Picture 3" descr="C:\Users\Владимир\Desktop\КОНФЕРЕНЦИЯ 2015\Энергосбережение в АПК\b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Объект 1"/>
          <p:cNvSpPr txBox="1">
            <a:spLocks/>
          </p:cNvSpPr>
          <p:nvPr/>
        </p:nvSpPr>
        <p:spPr bwMode="auto">
          <a:xfrm>
            <a:off x="304800" y="1196975"/>
            <a:ext cx="8686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Конечный продукт:</a:t>
            </a:r>
            <a:endParaRPr kumimoji="0" lang="ru-RU" altLang="ru-RU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• Материальный продукт – устройство для проведения технологической обработки зерна электромагнитным полем;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• Аппаратно-программный будет способствовать осуществлению процесса управления обработки зерна;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• Внедрение результатов в рамках УНИЦ Агротехнопарка Белгородского ГАУ и продажа прав на использование результатов Белгородскому ГАУ имени В.Я. Горина.</a:t>
            </a:r>
          </a:p>
        </p:txBody>
      </p:sp>
      <p:pic>
        <p:nvPicPr>
          <p:cNvPr id="27655" name="Picture 7" descr="https://st3.depositphotos.com/4747863/17480/v/600/depositphotos_174806980-stock-video-grain-moves-along-the-convey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37449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https://steemit-production-imageproxy-thumbnail.s3.amazonaws.com/DQmVdGJoKWJojEdVEoPN8LpWJ2pjMh9xu7UEtmfWGBKDoyJ_1680x8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2125"/>
            <a:ext cx="388778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1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803</Words>
  <Application>Microsoft Office PowerPoint</Application>
  <PresentationFormat>Экран (4:3)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Book Antiqua</vt:lpstr>
      <vt:lpstr>Calibri</vt:lpstr>
      <vt:lpstr>Franklin Gothic Book</vt:lpstr>
      <vt:lpstr>Franklin Gothic Medium</vt:lpstr>
      <vt:lpstr>GOST type A</vt:lpstr>
      <vt:lpstr>normal Verdana</vt:lpstr>
      <vt:lpstr>Roboto Medium</vt:lpstr>
      <vt:lpstr>Times New Roman</vt:lpstr>
      <vt:lpstr>Times New Roman</vt:lpstr>
      <vt:lpstr>Verdana</vt:lpstr>
      <vt:lpstr>Wingdings 2</vt:lpstr>
      <vt:lpstr>Аспект</vt:lpstr>
      <vt:lpstr>Трек</vt:lpstr>
      <vt:lpstr>Тема Office</vt:lpstr>
      <vt:lpstr>Разработка конструкции и обоснование параметров установки для технологической обработки зерна электромагнитным полем</vt:lpstr>
      <vt:lpstr>АКТУАЛЬНОСТЬ </vt:lpstr>
      <vt:lpstr>АКТУАЛЬНОСТЬ </vt:lpstr>
      <vt:lpstr>Предлагаемое решение</vt:lpstr>
      <vt:lpstr>ТЕХНОЛОГИЧЕСКАЯ СХЕМА</vt:lpstr>
      <vt:lpstr>Презентация PowerPoint</vt:lpstr>
      <vt:lpstr>Основные технические параметры проектируемой установки:</vt:lpstr>
      <vt:lpstr>ПРАКТИЧЕСКАЯ ЗНАЧИМОСТЬ</vt:lpstr>
      <vt:lpstr>ВНЕДРЕНИЕ ПЛАНИРУЕМЫХ РЕЗУЛЬТАТОВ</vt:lpstr>
      <vt:lpstr>заключение</vt:lpstr>
      <vt:lpstr>Список основных работ руководителя и исполнителей по теме научного проекта за последние  5 лет :</vt:lpstr>
      <vt:lpstr>Контактные данные: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«Логика как наука»</dc:title>
  <dc:creator>Alex</dc:creator>
  <cp:lastModifiedBy>Пользователь Windows</cp:lastModifiedBy>
  <cp:revision>131</cp:revision>
  <dcterms:created xsi:type="dcterms:W3CDTF">2006-04-02T02:15:43Z</dcterms:created>
  <dcterms:modified xsi:type="dcterms:W3CDTF">2019-03-27T11:00:54Z</dcterms:modified>
</cp:coreProperties>
</file>